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72207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7771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534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1605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8179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4878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4773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3261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59946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10113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9664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FCCD-3EF2-48D9-B773-0F583595E149}" type="datetimeFigureOut">
              <a:rPr lang="es-EC" smtClean="0"/>
              <a:t>21/02/2014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1385D-8DBD-4CA4-BCCE-363869305F9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6609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COSTO DE CAPITAL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C" dirty="0" smtClean="0"/>
              <a:t>Algunas consideraciones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13739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dirty="0" smtClean="0"/>
              <a:t>COSTO PROMEDIO PONDERADO DE CAPITAL</a:t>
            </a:r>
            <a:endParaRPr lang="es-EC" dirty="0"/>
          </a:p>
        </p:txBody>
      </p:sp>
      <p:sp>
        <p:nvSpPr>
          <p:cNvPr id="3" name="2 Rectángulo"/>
          <p:cNvSpPr/>
          <p:nvPr/>
        </p:nvSpPr>
        <p:spPr>
          <a:xfrm>
            <a:off x="827584" y="1700808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dirty="0" smtClean="0"/>
              <a:t>El costo de capital total de la empresa como el costo promedio ponderado de todas las fuentes de capital (</a:t>
            </a:r>
            <a:r>
              <a:rPr lang="es-EC" dirty="0" err="1" smtClean="0"/>
              <a:t>wacc</a:t>
            </a:r>
            <a:r>
              <a:rPr lang="es-EC" dirty="0" smtClean="0"/>
              <a:t>, del inglés; </a:t>
            </a:r>
            <a:r>
              <a:rPr lang="es-EC" dirty="0" err="1" smtClean="0"/>
              <a:t>Weighted</a:t>
            </a:r>
            <a:r>
              <a:rPr lang="es-EC" dirty="0" smtClean="0"/>
              <a:t> </a:t>
            </a:r>
            <a:r>
              <a:rPr lang="es-EC" dirty="0" err="1" smtClean="0"/>
              <a:t>Average</a:t>
            </a:r>
            <a:r>
              <a:rPr lang="es-EC" dirty="0" smtClean="0"/>
              <a:t> </a:t>
            </a:r>
            <a:r>
              <a:rPr lang="es-EC" dirty="0" err="1" smtClean="0"/>
              <a:t>Cost</a:t>
            </a:r>
            <a:r>
              <a:rPr lang="es-EC" dirty="0" smtClean="0"/>
              <a:t> of Capital).</a:t>
            </a:r>
            <a:endParaRPr lang="es-EC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9006"/>
            <a:ext cx="8044263" cy="1542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827584" y="4365104"/>
            <a:ext cx="77562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dirty="0"/>
              <a:t>Observe que la suma </a:t>
            </a:r>
            <a:r>
              <a:rPr lang="es-EC" dirty="0" err="1"/>
              <a:t>E+D</a:t>
            </a:r>
            <a:r>
              <a:rPr lang="es-EC" dirty="0"/>
              <a:t> representa el valor total de mercado de la empresa, donde E representa el valor de mercado de las acciones y D el valor de mercado de la deuda. En la fórmula, </a:t>
            </a:r>
            <a:r>
              <a:rPr lang="es-EC" i="1" dirty="0" err="1" smtClean="0"/>
              <a:t>kd</a:t>
            </a:r>
            <a:r>
              <a:rPr lang="es-EC" i="1" dirty="0" smtClean="0"/>
              <a:t> x (1-t) </a:t>
            </a:r>
            <a:r>
              <a:rPr lang="es-EC" dirty="0"/>
              <a:t>representa el costo de la deuda después de impuestos y </a:t>
            </a:r>
            <a:r>
              <a:rPr lang="es-EC" i="1" dirty="0" err="1"/>
              <a:t>ke</a:t>
            </a:r>
            <a:r>
              <a:rPr lang="es-EC" i="1" dirty="0"/>
              <a:t> </a:t>
            </a:r>
            <a:r>
              <a:rPr lang="es-EC" dirty="0"/>
              <a:t>el costo del capital propio. El costo de la deuda ha sido ajustado por impuestos (t= tasa de impuesto a las ganancias) para reflejar el ahorro fiscal. </a:t>
            </a:r>
          </a:p>
        </p:txBody>
      </p:sp>
    </p:spTree>
    <p:extLst>
      <p:ext uri="{BB962C8B-B14F-4D97-AF65-F5344CB8AC3E}">
        <p14:creationId xmlns:p14="http://schemas.microsoft.com/office/powerpoint/2010/main" val="50836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3200" dirty="0" smtClean="0"/>
              <a:t>COSTO DE CAPITAL PROPIO</a:t>
            </a:r>
            <a:endParaRPr lang="es-EC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C" dirty="0" smtClean="0"/>
              <a:t>RENDIMIENTO REQUERIDO</a:t>
            </a:r>
          </a:p>
          <a:p>
            <a:r>
              <a:rPr lang="es-EC" dirty="0" smtClean="0"/>
              <a:t>COSTO DE CAPITAL</a:t>
            </a:r>
          </a:p>
          <a:p>
            <a:r>
              <a:rPr lang="es-EC" dirty="0" smtClean="0"/>
              <a:t>TASA DE DESCUENTO APROPIADA</a:t>
            </a:r>
          </a:p>
          <a:p>
            <a:r>
              <a:rPr lang="es-EC" dirty="0" smtClean="0"/>
              <a:t>SIGNIFICAN LO MISMO, ES </a:t>
            </a:r>
            <a:r>
              <a:rPr lang="es-EC" dirty="0" err="1" smtClean="0"/>
              <a:t>Ke</a:t>
            </a:r>
            <a:endParaRPr lang="es-EC" dirty="0"/>
          </a:p>
          <a:p>
            <a:endParaRPr lang="es-EC" dirty="0" smtClean="0"/>
          </a:p>
          <a:p>
            <a:r>
              <a:rPr lang="es-EC" dirty="0" smtClean="0"/>
              <a:t>MODELOS A ESTUDIAR:</a:t>
            </a:r>
          </a:p>
          <a:p>
            <a:pPr lvl="1"/>
            <a:r>
              <a:rPr lang="es-EC" dirty="0" smtClean="0"/>
              <a:t>CRECIMIENTO DE DIVIDENDOS</a:t>
            </a:r>
          </a:p>
          <a:p>
            <a:pPr lvl="1"/>
            <a:r>
              <a:rPr lang="es-EC" dirty="0" smtClean="0"/>
              <a:t>LÍNEA DEL MERCADO DE VALORES (</a:t>
            </a:r>
            <a:r>
              <a:rPr lang="es-EC" dirty="0" err="1" smtClean="0"/>
              <a:t>LMV</a:t>
            </a:r>
            <a:r>
              <a:rPr lang="es-EC" dirty="0" smtClean="0"/>
              <a:t>)</a:t>
            </a:r>
            <a:endParaRPr lang="es-EC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C" sz="3200" dirty="0" smtClean="0"/>
              <a:t>El costo de capital propio le denominaremos </a:t>
            </a:r>
            <a:r>
              <a:rPr lang="es-EC" sz="3200" dirty="0" err="1" smtClean="0"/>
              <a:t>Ke</a:t>
            </a:r>
            <a:r>
              <a:rPr lang="es-EC" sz="3200" dirty="0" smtClean="0"/>
              <a:t> a los efectos de seguir la misma línea de pensamiento definida en el </a:t>
            </a:r>
            <a:r>
              <a:rPr lang="es-EC" sz="3200" dirty="0" err="1" smtClean="0"/>
              <a:t>WACC</a:t>
            </a:r>
            <a:r>
              <a:rPr lang="es-EC" sz="3200" dirty="0" smtClean="0"/>
              <a:t> </a:t>
            </a:r>
            <a:endParaRPr lang="es-EC" sz="3200" dirty="0"/>
          </a:p>
        </p:txBody>
      </p:sp>
    </p:spTree>
    <p:extLst>
      <p:ext uri="{BB962C8B-B14F-4D97-AF65-F5344CB8AC3E}">
        <p14:creationId xmlns:p14="http://schemas.microsoft.com/office/powerpoint/2010/main" val="183846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CRECIMIENTO DE DIVIDENDOS</a:t>
            </a:r>
            <a:endParaRPr lang="es-EC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12559"/>
            <a:ext cx="5395913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971600" y="3086958"/>
            <a:ext cx="71287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dirty="0"/>
              <a:t>Rendimiento requerido por accionistas sobre su inversión en la empresa (Ra)</a:t>
            </a:r>
          </a:p>
          <a:p>
            <a:r>
              <a:rPr lang="es-EC" dirty="0"/>
              <a:t>Modelo de crecimiento de dividendos Ra=(D1/Po)+g</a:t>
            </a:r>
          </a:p>
          <a:p>
            <a:r>
              <a:rPr lang="es-EC" dirty="0"/>
              <a:t>Para estimar g se pueden utilizar tasas de crecimiento históricas o pronósticos de tasas futuras</a:t>
            </a:r>
          </a:p>
          <a:p>
            <a:r>
              <a:rPr lang="es-EC" dirty="0"/>
              <a:t>Sólo aplicable a empresas que pagan dividendos y cuando hay tasa de crecimiento razonablemente constante</a:t>
            </a:r>
          </a:p>
          <a:p>
            <a:r>
              <a:rPr lang="es-EC" dirty="0"/>
              <a:t>Costo estimado del capital muy sensible a tasa de crecimiento estimada</a:t>
            </a:r>
          </a:p>
          <a:p>
            <a:r>
              <a:rPr lang="es-EC" dirty="0"/>
              <a:t>No toma en cuenta el riesgo explícitamente (incertidumbre con tasa estimada de crecimiento de dividendos)</a:t>
            </a:r>
          </a:p>
        </p:txBody>
      </p:sp>
    </p:spTree>
    <p:extLst>
      <p:ext uri="{BB962C8B-B14F-4D97-AF65-F5344CB8AC3E}">
        <p14:creationId xmlns:p14="http://schemas.microsoft.com/office/powerpoint/2010/main" val="33750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MÉTODO DE LA </a:t>
            </a:r>
            <a:r>
              <a:rPr lang="es-EC" dirty="0" err="1" smtClean="0"/>
              <a:t>LMV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dirty="0"/>
              <a:t>El rendimiento requerido de una </a:t>
            </a:r>
            <a:r>
              <a:rPr lang="es-EC" dirty="0" smtClean="0"/>
              <a:t>inversión rigurosa </a:t>
            </a:r>
            <a:r>
              <a:rPr lang="es-EC" dirty="0"/>
              <a:t>depende de tres puntos:</a:t>
            </a:r>
          </a:p>
          <a:p>
            <a:r>
              <a:rPr lang="es-EC" dirty="0" smtClean="0"/>
              <a:t>La </a:t>
            </a:r>
            <a:r>
              <a:rPr lang="es-EC" dirty="0"/>
              <a:t>tasa libre de riesgo Rf </a:t>
            </a:r>
          </a:p>
          <a:p>
            <a:r>
              <a:rPr lang="es-EC" dirty="0"/>
              <a:t>La prima de riesgo de mercado (</a:t>
            </a:r>
            <a:r>
              <a:rPr lang="es-EC" dirty="0" err="1"/>
              <a:t>Rm</a:t>
            </a:r>
            <a:r>
              <a:rPr lang="es-EC" dirty="0"/>
              <a:t> -Rf</a:t>
            </a:r>
            <a:r>
              <a:rPr lang="es-EC" dirty="0" smtClean="0"/>
              <a:t>)</a:t>
            </a:r>
            <a:endParaRPr lang="es-EC" dirty="0"/>
          </a:p>
          <a:p>
            <a:r>
              <a:rPr lang="es-EC" dirty="0"/>
              <a:t>El riesgo sistemático del activo en relación </a:t>
            </a:r>
            <a:r>
              <a:rPr lang="es-EC" dirty="0" err="1"/>
              <a:t>conel</a:t>
            </a:r>
            <a:r>
              <a:rPr lang="es-EC" dirty="0"/>
              <a:t> promedio, que se denomina </a:t>
            </a:r>
            <a:r>
              <a:rPr lang="es-EC" dirty="0" smtClean="0"/>
              <a:t>coeficiente beta, ß</a:t>
            </a:r>
            <a:endParaRPr lang="es-EC" dirty="0"/>
          </a:p>
          <a:p>
            <a:r>
              <a:rPr lang="es-EC" dirty="0"/>
              <a:t>Nota: </a:t>
            </a:r>
            <a:r>
              <a:rPr lang="es-EC" dirty="0" err="1"/>
              <a:t>Rm</a:t>
            </a:r>
            <a:r>
              <a:rPr lang="es-EC" dirty="0"/>
              <a:t> = Rentabilidad de mercado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30099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MÉTODO DE LA </a:t>
            </a:r>
            <a:r>
              <a:rPr lang="es-EC" dirty="0" err="1"/>
              <a:t>LMV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C" dirty="0"/>
              <a:t>El Gobierno toma prestamos emitiendo bonos. </a:t>
            </a:r>
            <a:r>
              <a:rPr lang="es-EC" dirty="0" smtClean="0"/>
              <a:t>Estos bonos </a:t>
            </a:r>
            <a:r>
              <a:rPr lang="es-EC" dirty="0"/>
              <a:t>tienen diferentes formatos, En este caso </a:t>
            </a:r>
            <a:r>
              <a:rPr lang="es-EC" dirty="0" smtClean="0"/>
              <a:t>los Certificados </a:t>
            </a:r>
            <a:r>
              <a:rPr lang="es-EC" dirty="0"/>
              <a:t>de la tesorería tienen un vencimiento </a:t>
            </a:r>
            <a:r>
              <a:rPr lang="es-EC" dirty="0" smtClean="0"/>
              <a:t>mas corto </a:t>
            </a:r>
            <a:r>
              <a:rPr lang="es-EC" dirty="0"/>
              <a:t>que los bonos gubernamentales. La deuda </a:t>
            </a:r>
            <a:r>
              <a:rPr lang="es-EC" dirty="0" smtClean="0"/>
              <a:t>que representan </a:t>
            </a:r>
            <a:r>
              <a:rPr lang="es-EC" dirty="0"/>
              <a:t>los CETES, carece de riesgo </a:t>
            </a:r>
            <a:r>
              <a:rPr lang="es-EC" dirty="0" smtClean="0"/>
              <a:t>de incumplimiento </a:t>
            </a:r>
            <a:r>
              <a:rPr lang="es-EC" dirty="0"/>
              <a:t>por los que se dice que son </a:t>
            </a:r>
            <a:r>
              <a:rPr lang="es-EC" dirty="0" smtClean="0"/>
              <a:t>de rendimiento </a:t>
            </a:r>
            <a:r>
              <a:rPr lang="es-EC" dirty="0"/>
              <a:t>libre de riesgo .Rf </a:t>
            </a:r>
          </a:p>
          <a:p>
            <a:pPr marL="0" indent="0">
              <a:buNone/>
            </a:pPr>
            <a:endParaRPr lang="es-EC" dirty="0"/>
          </a:p>
          <a:p>
            <a:r>
              <a:rPr lang="es-EC" dirty="0"/>
              <a:t>La prima de riesgo no es mas que el “excedente “ </a:t>
            </a:r>
            <a:r>
              <a:rPr lang="es-EC" dirty="0" smtClean="0"/>
              <a:t>o rendimiento </a:t>
            </a:r>
            <a:r>
              <a:rPr lang="es-EC" dirty="0"/>
              <a:t>adicional que se gana de pasar de </a:t>
            </a:r>
            <a:r>
              <a:rPr lang="es-EC" dirty="0" smtClean="0"/>
              <a:t>una inversión </a:t>
            </a:r>
            <a:r>
              <a:rPr lang="es-EC" dirty="0"/>
              <a:t>sin riesgo a una riesgosa. Se </a:t>
            </a:r>
            <a:r>
              <a:rPr lang="es-EC" dirty="0" smtClean="0"/>
              <a:t>puede interpretar </a:t>
            </a:r>
            <a:r>
              <a:rPr lang="es-EC" dirty="0"/>
              <a:t>como una recompensa por correr un </a:t>
            </a:r>
            <a:r>
              <a:rPr lang="es-EC" dirty="0" smtClean="0"/>
              <a:t>riesgo adicional</a:t>
            </a:r>
            <a:r>
              <a:rPr lang="es-EC" dirty="0"/>
              <a:t>.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86165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MÉTODO DE LA </a:t>
            </a:r>
            <a:r>
              <a:rPr lang="es-EC" dirty="0" err="1"/>
              <a:t>LMV</a:t>
            </a:r>
            <a:endParaRPr lang="es-EC" dirty="0"/>
          </a:p>
        </p:txBody>
      </p:sp>
      <p:sp>
        <p:nvSpPr>
          <p:cNvPr id="3" name="2 Rectángulo"/>
          <p:cNvSpPr/>
          <p:nvPr/>
        </p:nvSpPr>
        <p:spPr>
          <a:xfrm>
            <a:off x="611560" y="2136338"/>
            <a:ext cx="79208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2800" dirty="0"/>
              <a:t>El coeficiente </a:t>
            </a:r>
            <a:r>
              <a:rPr lang="es-EC" sz="2800" dirty="0" smtClean="0"/>
              <a:t>beta, ß </a:t>
            </a:r>
            <a:r>
              <a:rPr lang="es-EC" sz="2800" dirty="0"/>
              <a:t>es un indicador de </a:t>
            </a:r>
            <a:r>
              <a:rPr lang="es-EC" sz="2800" dirty="0" smtClean="0"/>
              <a:t>la volatilidad </a:t>
            </a:r>
            <a:r>
              <a:rPr lang="es-EC" sz="2800" dirty="0"/>
              <a:t>de una inversión en acciones. </a:t>
            </a:r>
            <a:r>
              <a:rPr lang="es-EC" sz="2800" dirty="0" smtClean="0"/>
              <a:t>En términos </a:t>
            </a:r>
            <a:r>
              <a:rPr lang="es-EC" sz="2800" dirty="0"/>
              <a:t>generales se mide como la </a:t>
            </a:r>
            <a:r>
              <a:rPr lang="es-EC" sz="2800" dirty="0" smtClean="0"/>
              <a:t>covarianza del </a:t>
            </a:r>
            <a:r>
              <a:rPr lang="es-EC" sz="2800" dirty="0"/>
              <a:t>precio de una acción con respecto a </a:t>
            </a:r>
            <a:r>
              <a:rPr lang="es-EC" sz="2800" dirty="0" smtClean="0"/>
              <a:t>la totalidad </a:t>
            </a:r>
            <a:r>
              <a:rPr lang="es-EC" sz="2800" dirty="0"/>
              <a:t>del mercado accionario.</a:t>
            </a:r>
          </a:p>
          <a:p>
            <a:endParaRPr lang="es-EC" sz="2800" dirty="0"/>
          </a:p>
          <a:p>
            <a:r>
              <a:rPr lang="es-EC" sz="2800" dirty="0"/>
              <a:t>Si beta es mayor que uno, indica que es </a:t>
            </a:r>
            <a:r>
              <a:rPr lang="es-EC" sz="2800" dirty="0" smtClean="0"/>
              <a:t>un activo </a:t>
            </a:r>
            <a:r>
              <a:rPr lang="es-EC" sz="2800" dirty="0"/>
              <a:t>más riesgoso que el mercado.</a:t>
            </a:r>
          </a:p>
        </p:txBody>
      </p:sp>
    </p:spTree>
    <p:extLst>
      <p:ext uri="{BB962C8B-B14F-4D97-AF65-F5344CB8AC3E}">
        <p14:creationId xmlns:p14="http://schemas.microsoft.com/office/powerpoint/2010/main" val="236653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3" name="2 Rectángulo"/>
          <p:cNvSpPr/>
          <p:nvPr/>
        </p:nvSpPr>
        <p:spPr>
          <a:xfrm>
            <a:off x="1187624" y="1720840"/>
            <a:ext cx="7272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2400" dirty="0"/>
              <a:t>Con la </a:t>
            </a:r>
            <a:r>
              <a:rPr lang="es-EC" sz="2400" dirty="0" err="1"/>
              <a:t>LMV</a:t>
            </a:r>
            <a:r>
              <a:rPr lang="es-EC" sz="2400" dirty="0"/>
              <a:t>, se pude escribir el rendimiento </a:t>
            </a:r>
            <a:r>
              <a:rPr lang="es-EC" sz="2400" dirty="0" smtClean="0"/>
              <a:t>del capital </a:t>
            </a:r>
            <a:r>
              <a:rPr lang="es-EC" sz="2400" dirty="0"/>
              <a:t>accionario Re</a:t>
            </a:r>
            <a:r>
              <a:rPr lang="es-EC" sz="2400" dirty="0" smtClean="0"/>
              <a:t>,  </a:t>
            </a:r>
            <a:r>
              <a:rPr lang="es-EC" sz="2400" dirty="0"/>
              <a:t>Así</a:t>
            </a:r>
            <a:r>
              <a:rPr lang="es-EC" sz="2400" dirty="0" smtClean="0"/>
              <a:t>: </a:t>
            </a:r>
          </a:p>
          <a:p>
            <a:endParaRPr lang="es-EC" sz="2400" dirty="0"/>
          </a:p>
          <a:p>
            <a:r>
              <a:rPr lang="es-EC" sz="2400" i="1" dirty="0" smtClean="0"/>
              <a:t>Re</a:t>
            </a:r>
            <a:r>
              <a:rPr lang="es-EC" sz="2400" dirty="0" smtClean="0"/>
              <a:t>=</a:t>
            </a:r>
            <a:r>
              <a:rPr lang="es-EC" sz="2400" i="1" dirty="0"/>
              <a:t> Rf </a:t>
            </a:r>
            <a:r>
              <a:rPr lang="es-EC" sz="2400" i="1" dirty="0" smtClean="0"/>
              <a:t> +</a:t>
            </a:r>
            <a:r>
              <a:rPr lang="es-EC" sz="2400" i="1" dirty="0"/>
              <a:t> </a:t>
            </a:r>
            <a:r>
              <a:rPr lang="es-EC" sz="2400" dirty="0" smtClean="0"/>
              <a:t>[</a:t>
            </a:r>
            <a:r>
              <a:rPr lang="es-EC" sz="2400" i="1" dirty="0" smtClean="0"/>
              <a:t>ß</a:t>
            </a:r>
            <a:r>
              <a:rPr lang="es-EC" sz="2400" dirty="0" smtClean="0"/>
              <a:t>∗(</a:t>
            </a:r>
            <a:r>
              <a:rPr lang="es-EC" sz="2400" i="1" dirty="0"/>
              <a:t> </a:t>
            </a:r>
            <a:r>
              <a:rPr lang="es-EC" sz="2400" i="1" dirty="0" err="1" smtClean="0"/>
              <a:t>Rm</a:t>
            </a:r>
            <a:r>
              <a:rPr lang="es-EC" sz="2400" dirty="0" smtClean="0"/>
              <a:t>−</a:t>
            </a:r>
            <a:r>
              <a:rPr lang="es-EC" sz="2400" i="1" dirty="0"/>
              <a:t> Rf </a:t>
            </a:r>
            <a:r>
              <a:rPr lang="es-EC" sz="2400" i="1" dirty="0" smtClean="0"/>
              <a:t>)</a:t>
            </a:r>
            <a:r>
              <a:rPr lang="es-EC" sz="2400" dirty="0" smtClean="0"/>
              <a:t>]</a:t>
            </a:r>
            <a:endParaRPr lang="es-EC" sz="2400" dirty="0"/>
          </a:p>
          <a:p>
            <a:r>
              <a:rPr lang="es-EC" sz="2400" dirty="0" smtClean="0"/>
              <a:t>Donde</a:t>
            </a:r>
            <a:r>
              <a:rPr lang="es-EC" sz="2400" dirty="0"/>
              <a:t>:</a:t>
            </a:r>
          </a:p>
          <a:p>
            <a:r>
              <a:rPr lang="es-EC" sz="2400" dirty="0" smtClean="0"/>
              <a:t>Re </a:t>
            </a:r>
            <a:r>
              <a:rPr lang="es-EC" sz="2400" dirty="0"/>
              <a:t>= Rendimiento de los accionistas</a:t>
            </a:r>
          </a:p>
          <a:p>
            <a:endParaRPr lang="es-EC" sz="2400" dirty="0"/>
          </a:p>
          <a:p>
            <a:r>
              <a:rPr lang="es-EC" sz="2400" dirty="0"/>
              <a:t>Rf = Tasa libre de riesgo </a:t>
            </a:r>
            <a:r>
              <a:rPr lang="es-EC" sz="2400" dirty="0" smtClean="0"/>
              <a:t>Rf </a:t>
            </a:r>
            <a:r>
              <a:rPr lang="es-EC" sz="2400" dirty="0"/>
              <a:t>= Tasa promedio</a:t>
            </a:r>
          </a:p>
          <a:p>
            <a:endParaRPr lang="es-EC" sz="2400" dirty="0"/>
          </a:p>
          <a:p>
            <a:r>
              <a:rPr lang="es-EC" sz="2400" dirty="0"/>
              <a:t>(</a:t>
            </a:r>
            <a:r>
              <a:rPr lang="es-EC" sz="2400" dirty="0" err="1"/>
              <a:t>Rm</a:t>
            </a:r>
            <a:r>
              <a:rPr lang="es-EC" sz="2400" dirty="0"/>
              <a:t>-Rf) = Estimación de la prima de riesgo </a:t>
            </a:r>
            <a:r>
              <a:rPr lang="es-EC" sz="2400" dirty="0" smtClean="0"/>
              <a:t>de mercado histórica </a:t>
            </a:r>
          </a:p>
          <a:p>
            <a:r>
              <a:rPr lang="es-EC" sz="2400" dirty="0" smtClean="0"/>
              <a:t>ß = </a:t>
            </a:r>
            <a:r>
              <a:rPr lang="es-EC" sz="2400" dirty="0"/>
              <a:t>Una estimación de beta pertinente</a:t>
            </a:r>
          </a:p>
        </p:txBody>
      </p:sp>
    </p:spTree>
    <p:extLst>
      <p:ext uri="{BB962C8B-B14F-4D97-AF65-F5344CB8AC3E}">
        <p14:creationId xmlns:p14="http://schemas.microsoft.com/office/powerpoint/2010/main" val="150205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PROPUESTA</a:t>
            </a:r>
            <a:endParaRPr lang="es-EC" dirty="0"/>
          </a:p>
        </p:txBody>
      </p:sp>
      <p:sp>
        <p:nvSpPr>
          <p:cNvPr id="3" name="2 CuadroTexto"/>
          <p:cNvSpPr txBox="1"/>
          <p:nvPr/>
        </p:nvSpPr>
        <p:spPr>
          <a:xfrm>
            <a:off x="971600" y="1412776"/>
            <a:ext cx="7056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3600" dirty="0" smtClean="0"/>
              <a:t>Calcular </a:t>
            </a:r>
            <a:r>
              <a:rPr lang="es-EC" sz="3600" dirty="0" err="1" smtClean="0"/>
              <a:t>Ke</a:t>
            </a:r>
            <a:r>
              <a:rPr lang="es-EC" sz="3600" dirty="0" smtClean="0"/>
              <a:t> como una agregación </a:t>
            </a:r>
            <a:r>
              <a:rPr lang="es-EC" sz="3600" smtClean="0"/>
              <a:t>de cuatro componentes </a:t>
            </a:r>
            <a:r>
              <a:rPr lang="es-EC" sz="3600" dirty="0" smtClean="0"/>
              <a:t>si es que no se puede calcular de otra forma:</a:t>
            </a:r>
          </a:p>
          <a:p>
            <a:endParaRPr lang="es-EC" sz="3600" dirty="0"/>
          </a:p>
          <a:p>
            <a:r>
              <a:rPr lang="es-EC" sz="3600" dirty="0" err="1" smtClean="0"/>
              <a:t>Ke</a:t>
            </a:r>
            <a:r>
              <a:rPr lang="es-EC" sz="3600" dirty="0" smtClean="0"/>
              <a:t> = Tasa activa efectiva referencial + Tasa de inflación anual + Tasa de riesgo país + Prima de riesgo empresarial estimada</a:t>
            </a:r>
            <a:endParaRPr lang="es-EC" sz="3600" dirty="0"/>
          </a:p>
        </p:txBody>
      </p:sp>
    </p:spTree>
    <p:extLst>
      <p:ext uri="{BB962C8B-B14F-4D97-AF65-F5344CB8AC3E}">
        <p14:creationId xmlns:p14="http://schemas.microsoft.com/office/powerpoint/2010/main" val="380471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548</Words>
  <Application>Microsoft Office PowerPoint</Application>
  <PresentationFormat>Presentación en pantalla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COSTO DE CAPITAL</vt:lpstr>
      <vt:lpstr>COSTO PROMEDIO PONDERADO DE CAPITAL</vt:lpstr>
      <vt:lpstr>COSTO DE CAPITAL PROPIO</vt:lpstr>
      <vt:lpstr>CRECIMIENTO DE DIVIDENDOS</vt:lpstr>
      <vt:lpstr>MÉTODO DE LA LMV</vt:lpstr>
      <vt:lpstr>MÉTODO DE LA LMV</vt:lpstr>
      <vt:lpstr>MÉTODO DE LA LMV</vt:lpstr>
      <vt:lpstr>Presentación de PowerPoint</vt:lpstr>
      <vt:lpstr>PROPUESTA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CESAR CASTELLS</dc:creator>
  <cp:lastModifiedBy>CESAR CASTELLS</cp:lastModifiedBy>
  <cp:revision>9</cp:revision>
  <dcterms:created xsi:type="dcterms:W3CDTF">2014-02-13T23:38:24Z</dcterms:created>
  <dcterms:modified xsi:type="dcterms:W3CDTF">2014-02-21T18:12:05Z</dcterms:modified>
</cp:coreProperties>
</file>